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94742" autoAdjust="0"/>
  </p:normalViewPr>
  <p:slideViewPr>
    <p:cSldViewPr snapToGrid="0" showGuides="1">
      <p:cViewPr varScale="1">
        <p:scale>
          <a:sx n="73" d="100"/>
          <a:sy n="73" d="100"/>
        </p:scale>
        <p:origin x="1416" y="496"/>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r>
              <a:rPr lang="en-US" dirty="0"/>
              <a:t> </a:t>
            </a:r>
            <a:r>
              <a:rPr lang="en-US" sz="1600" dirty="0"/>
              <a:t>(</a:t>
            </a:r>
            <a:r>
              <a:rPr lang="en-US" sz="1600" dirty="0" err="1"/>
              <a:t>secondes</a:t>
            </a:r>
            <a:r>
              <a:rPr lang="en-US" sz="1600" dirty="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Regression linéaire </c:v>
                </c:pt>
                <c:pt idx="1">
                  <c:v>Forêt aléatoire</c:v>
                </c:pt>
                <c:pt idx="2">
                  <c:v>Gradient Boosting</c:v>
                </c:pt>
                <c:pt idx="3">
                  <c:v>SVR Linéaire</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d’exécution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Comparaison des performances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sans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Temps </a:t>
            </a:r>
            <a:r>
              <a:rPr lang="en-US" dirty="0" err="1"/>
              <a:t>d’execution</a:t>
            </a:r>
            <a:endParaRPr lang="en-US" dirty="0"/>
          </a:p>
          <a:p>
            <a:pPr>
              <a:defRPr/>
            </a:pPr>
            <a:r>
              <a:rPr lang="en-US" sz="1600" dirty="0"/>
              <a:t>(</a:t>
            </a:r>
            <a:r>
              <a:rPr lang="en-US" sz="1600" dirty="0" err="1"/>
              <a:t>secondes</a:t>
            </a:r>
            <a:r>
              <a:rPr lang="en-US" sz="1600"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Sans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Forêt aléatoire</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18/04/2025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18/04/2025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5661EDCA-4D7A-4B2E-862F-EEFB9650CB8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Nettoyage et analyses préliminaires</a:t>
            </a: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fr-FR" dirty="0"/>
              <a:t>Nettoyage &amp; Analyses préliminaires</a:t>
            </a:r>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fr-FR" dirty="0"/>
              <a:t>Nettoyage &amp; Analyses préliminaires</a:t>
            </a:r>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Métriques de suppression</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fr-FR" kern="1200" dirty="0">
                <a:latin typeface="+mj-lt"/>
                <a:ea typeface="+mj-ea"/>
                <a:cs typeface="+mj-cs"/>
              </a:rPr>
              <a:t>Choix des modèles</a:t>
            </a: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a:t>Models</a:t>
            </a:r>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en-US" sz="3200" b="1" kern="1200" noProof="0" dirty="0">
                <a:solidFill>
                  <a:schemeClr val="accent5"/>
                </a:solidFill>
                <a:latin typeface="+mn-lt"/>
                <a:ea typeface="+mn-ea"/>
                <a:cs typeface="+mn-cs"/>
              </a:rPr>
              <a:t>Metrics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en-US" noProof="0" dirty="0">
                <a:latin typeface="Avenir Next Condensed" panose="020B0506020202020204" pitchFamily="34" charset="0"/>
              </a:rPr>
              <a:t>Continuous values           Regression</a:t>
            </a:r>
          </a:p>
          <a:p>
            <a:endParaRPr lang="en-US" noProof="0" dirty="0">
              <a:latin typeface="Avenir Next Condensed" panose="020B0506020202020204" pitchFamily="34" charset="0"/>
            </a:endParaRPr>
          </a:p>
          <a:p>
            <a:r>
              <a:rPr lang="en-US" noProof="0" dirty="0">
                <a:latin typeface="Avenir Next Condensed" panose="020B0506020202020204" pitchFamily="34" charset="0"/>
              </a:rPr>
              <a:t>Linear Regression</a:t>
            </a:r>
          </a:p>
          <a:p>
            <a:r>
              <a:rPr lang="en-US" noProof="0" dirty="0">
                <a:latin typeface="Avenir Next Condensed" panose="020B0506020202020204" pitchFamily="34" charset="0"/>
              </a:rPr>
              <a:t>Random Forest</a:t>
            </a:r>
          </a:p>
          <a:p>
            <a:r>
              <a:rPr lang="en-US" noProof="0" dirty="0">
                <a:latin typeface="Avenir Next Condensed" panose="020B0506020202020204" pitchFamily="34" charset="0"/>
              </a:rPr>
              <a:t>Gradient Boosting</a:t>
            </a:r>
          </a:p>
          <a:p>
            <a:r>
              <a:rPr lang="en-US" noProof="0" dirty="0">
                <a:latin typeface="Avenir Next Condensed" panose="020B0506020202020204" pitchFamily="34" charset="0"/>
              </a:rPr>
              <a:t>Support Vector Regression</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R² </a:t>
            </a:r>
            <a:r>
              <a:rPr lang="en-US" sz="1800" noProof="0" dirty="0">
                <a:latin typeface="Avenir Next Condensed" panose="020B0506020202020204" pitchFamily="34" charset="0"/>
              </a:rPr>
              <a:t>(Coefficient of determination)</a:t>
            </a:r>
          </a:p>
          <a:p>
            <a:r>
              <a:rPr lang="en-US" noProof="0" dirty="0">
                <a:latin typeface="Avenir Next Condensed" panose="020B0506020202020204" pitchFamily="34" charset="0"/>
              </a:rPr>
              <a:t>Mean Squared Error</a:t>
            </a:r>
          </a:p>
          <a:p>
            <a:r>
              <a:rPr lang="en-US" noProof="0" dirty="0">
                <a:latin typeface="Avenir Next Condensed" panose="020B0506020202020204" pitchFamily="34" charset="0"/>
              </a:rPr>
              <a:t>Execution Time</a:t>
            </a:r>
          </a:p>
          <a:p>
            <a:r>
              <a:rPr lang="en-US" noProof="0" dirty="0">
                <a:latin typeface="Avenir Next Condensed" panose="020B0506020202020204" pitchFamily="34" charset="0"/>
              </a:rPr>
              <a:t>Number of variables used</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25559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Procédure générale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fr-FR" dirty="0"/>
              <a:t> Ensemble des variables</a:t>
            </a:r>
          </a:p>
          <a:p>
            <a:endParaRPr lang="fr-FR" dirty="0"/>
          </a:p>
          <a:p>
            <a:pPr>
              <a:buFont typeface="Wingdings" panose="05000000000000000000" pitchFamily="2" charset="2"/>
              <a:buChar char="Ø"/>
            </a:pPr>
            <a:r>
              <a:rPr lang="fr-FR" dirty="0"/>
              <a:t> Sélection des variables pertinentes </a:t>
            </a:r>
          </a:p>
          <a:p>
            <a:endParaRPr lang="fr-FR" dirty="0"/>
          </a:p>
          <a:p>
            <a:pPr>
              <a:buFont typeface="Wingdings" panose="05000000000000000000" pitchFamily="2" charset="2"/>
              <a:buChar char="Ø"/>
            </a:pPr>
            <a:r>
              <a:rPr lang="fr-FR" dirty="0"/>
              <a:t> Sélection des hyperparamètres du modèle (nombre d’arbres, profondeur des arbres..)</a:t>
            </a:r>
          </a:p>
          <a:p>
            <a:endParaRPr lang="fr-FR" dirty="0"/>
          </a:p>
          <a:p>
            <a:pPr>
              <a:buFont typeface="Wingdings" panose="05000000000000000000" pitchFamily="2" charset="2"/>
              <a:buChar char="Ø"/>
            </a:pPr>
            <a:r>
              <a:rPr lang="fr-FR" dirty="0"/>
              <a:t> Etude des résultats et du temps d’exécution du modèle</a:t>
            </a:r>
          </a:p>
        </p:txBody>
      </p:sp>
      <p:sp>
        <p:nvSpPr>
          <p:cNvPr id="7" name="Rectangle 6">
            <a:extLst>
              <a:ext uri="{FF2B5EF4-FFF2-40B4-BE49-F238E27FC236}">
                <a16:creationId xmlns:a16="http://schemas.microsoft.com/office/drawing/2014/main" id="{65B2332D-7109-4DA6-BD3F-1F8F4D923A6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fr-FR" dirty="0">
                <a:latin typeface="Avenir Next Condensed" panose="020B0506020202020204" pitchFamily="34" charset="0"/>
              </a:rPr>
              <a:t>Sommaire</a:t>
            </a:r>
            <a:br>
              <a:rPr lang="fr-FR" dirty="0"/>
            </a:br>
            <a:endParaRPr lang="fr-FR"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fr-FR" dirty="0"/>
              <a:t>Forêt aléatoire</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3358612" cy="369332"/>
          </a:xfrm>
          <a:prstGeom prst="rect">
            <a:avLst/>
          </a:prstGeom>
          <a:noFill/>
        </p:spPr>
        <p:txBody>
          <a:bodyPr wrap="none" rtlCol="0">
            <a:spAutoFit/>
          </a:bodyPr>
          <a:lstStyle/>
          <a:p>
            <a:pPr marL="285750" indent="-285750">
              <a:buFont typeface="Arial" panose="020B0604020202020204" pitchFamily="34" charset="0"/>
              <a:buChar char="•"/>
            </a:pPr>
            <a:r>
              <a:rPr lang="fr-FR" dirty="0"/>
              <a:t>Sélection variables pertinentes</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8" name="Rectangle 7">
            <a:extLst>
              <a:ext uri="{FF2B5EF4-FFF2-40B4-BE49-F238E27FC236}">
                <a16:creationId xmlns:a16="http://schemas.microsoft.com/office/drawing/2014/main" id="{DA9F6328-81DE-48C9-8289-6FE8E82A432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fr-FR" dirty="0"/>
              <a:t>Forêt aléatoire – Sélection des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139321"/>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a:t>
            </a:r>
          </a:p>
          <a:p>
            <a:endParaRPr lang="fr-FR" dirty="0"/>
          </a:p>
          <a:p>
            <a:pPr marL="285750" indent="-285750">
              <a:buFont typeface="Wingdings" panose="05000000000000000000" pitchFamily="2" charset="2"/>
              <a:buChar char="Ø"/>
            </a:pPr>
            <a:r>
              <a:rPr lang="fr-FR" dirty="0"/>
              <a:t>Profondeur maximale des arbres</a:t>
            </a:r>
          </a:p>
          <a:p>
            <a:endParaRPr lang="fr-FR" dirty="0"/>
          </a:p>
          <a:p>
            <a:pPr marL="285750" indent="-285750">
              <a:buFont typeface="Wingdings" panose="05000000000000000000" pitchFamily="2" charset="2"/>
              <a:buChar char="Ø"/>
            </a:pPr>
            <a:r>
              <a:rPr lang="fr-FR" dirty="0"/>
              <a:t>Nombre d’échantillon nécessaire pour créer une séparation (nœud)</a:t>
            </a:r>
          </a:p>
          <a:p>
            <a:endParaRPr lang="fr-FR" dirty="0"/>
          </a:p>
          <a:p>
            <a:pPr marL="285750" indent="-285750">
              <a:buFont typeface="Wingdings" panose="05000000000000000000" pitchFamily="2" charset="2"/>
              <a:buChar char="Ø"/>
            </a:pPr>
            <a:r>
              <a:rPr lang="fr-FR" dirty="0"/>
              <a:t>Nombre minimum d’échantillon pour faire une « feuille »</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a:t>
            </a:r>
          </a:p>
        </p:txBody>
      </p:sp>
      <p:sp>
        <p:nvSpPr>
          <p:cNvPr id="8" name="Rectangle 7">
            <a:extLst>
              <a:ext uri="{FF2B5EF4-FFF2-40B4-BE49-F238E27FC236}">
                <a16:creationId xmlns:a16="http://schemas.microsoft.com/office/drawing/2014/main" id="{B9F99647-F8BA-4A5E-8288-9F31407F08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Modélisations</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5. Résultats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fr-FR" dirty="0">
                <a:latin typeface="Avenir Next Condensed" panose="020B0506020202020204" pitchFamily="34" charset="0"/>
              </a:rPr>
              <a:t>Comparaisons des différents modèles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427881564"/>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716733771"/>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85134867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390319689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Ensemble des modèles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9" name="Rectangle 8">
            <a:extLst>
              <a:ext uri="{FF2B5EF4-FFF2-40B4-BE49-F238E27FC236}">
                <a16:creationId xmlns:a16="http://schemas.microsoft.com/office/drawing/2014/main" id="{C02D43D3-C002-4CE7-A4AF-FD87277EB45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a:t>Forêt aléatoire – hyperparamètres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688404" cy="3416320"/>
          </a:xfrm>
          <a:prstGeom prst="rect">
            <a:avLst/>
          </a:prstGeom>
          <a:noFill/>
        </p:spPr>
        <p:txBody>
          <a:bodyPr wrap="square" rtlCol="0">
            <a:spAutoFit/>
          </a:bodyPr>
          <a:lstStyle/>
          <a:p>
            <a:pPr marL="285750" indent="-285750">
              <a:buFont typeface="Wingdings" panose="05000000000000000000" pitchFamily="2" charset="2"/>
              <a:buChar char="Ø"/>
            </a:pPr>
            <a:r>
              <a:rPr lang="fr-FR" dirty="0"/>
              <a:t>Nombre d’arbres - </a:t>
            </a:r>
            <a:r>
              <a:rPr lang="fr-FR" dirty="0">
                <a:solidFill>
                  <a:srgbClr val="175991"/>
                </a:solidFill>
              </a:rPr>
              <a:t>500</a:t>
            </a:r>
          </a:p>
          <a:p>
            <a:endParaRPr lang="fr-FR" dirty="0"/>
          </a:p>
          <a:p>
            <a:pPr marL="285750" indent="-285750">
              <a:buFont typeface="Wingdings" panose="05000000000000000000" pitchFamily="2" charset="2"/>
              <a:buChar char="Ø"/>
            </a:pPr>
            <a:r>
              <a:rPr lang="fr-FR" dirty="0"/>
              <a:t>Profondeur maximale des arbres - </a:t>
            </a:r>
            <a:r>
              <a:rPr lang="fr-FR" dirty="0">
                <a:solidFill>
                  <a:srgbClr val="175991"/>
                </a:solidFill>
              </a:rPr>
              <a:t>Aucune</a:t>
            </a:r>
          </a:p>
          <a:p>
            <a:endParaRPr lang="fr-FR" dirty="0"/>
          </a:p>
          <a:p>
            <a:pPr marL="285750" indent="-285750">
              <a:buFont typeface="Wingdings" panose="05000000000000000000" pitchFamily="2" charset="2"/>
              <a:buChar char="Ø"/>
            </a:pPr>
            <a:r>
              <a:rPr lang="fr-FR" dirty="0"/>
              <a:t>Nombre d’échantillon nécessaire pour créer une séparation (nœud) - </a:t>
            </a:r>
            <a:r>
              <a:rPr lang="fr-FR" dirty="0">
                <a:solidFill>
                  <a:srgbClr val="175991"/>
                </a:solidFill>
              </a:rPr>
              <a:t>2</a:t>
            </a:r>
          </a:p>
          <a:p>
            <a:endParaRPr lang="fr-FR" dirty="0"/>
          </a:p>
          <a:p>
            <a:pPr marL="285750" indent="-285750">
              <a:buFont typeface="Wingdings" panose="05000000000000000000" pitchFamily="2" charset="2"/>
              <a:buChar char="Ø"/>
            </a:pPr>
            <a:r>
              <a:rPr lang="fr-FR" dirty="0"/>
              <a:t>Nombre minimum d’échantillon pour faire une « feuille » - </a:t>
            </a:r>
            <a:r>
              <a:rPr lang="fr-FR" dirty="0">
                <a:solidFill>
                  <a:srgbClr val="175991"/>
                </a:solidFill>
              </a:rPr>
              <a:t>1</a:t>
            </a:r>
          </a:p>
          <a:p>
            <a:endParaRPr lang="fr-FR" dirty="0"/>
          </a:p>
          <a:p>
            <a:pPr marL="285750" indent="-285750">
              <a:buFont typeface="Wingdings" panose="05000000000000000000" pitchFamily="2" charset="2"/>
              <a:buChar char="Ø"/>
            </a:pPr>
            <a:r>
              <a:rPr lang="fr-FR" dirty="0"/>
              <a:t>Le seuil : Sélection des variables avec une importance supérieure à une certaine valeur – </a:t>
            </a:r>
            <a:r>
              <a:rPr lang="fr-FR" dirty="0">
                <a:solidFill>
                  <a:srgbClr val="175991"/>
                </a:solidFill>
              </a:rPr>
              <a:t>Seuil à 0,05</a:t>
            </a: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8" name="Rectangle 7">
            <a:extLst>
              <a:ext uri="{FF2B5EF4-FFF2-40B4-BE49-F238E27FC236}">
                <a16:creationId xmlns:a16="http://schemas.microsoft.com/office/drawing/2014/main" id="{A457C413-74B3-46A8-AF1C-DBDF45FFFDA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consommation</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51339244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78401332"/>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3EB23D09-408C-4518-A4A9-883CDD5D348C}"/>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2750499723"/>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7654301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85D889F5-8DCE-41E3-B7CB-E6317749A9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rtl="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Dégrade la qualité des prédictions</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400" dirty="0"/>
              <a:t>Ajout de l'Energie Star Score aux variables d’entrée</a:t>
            </a:r>
          </a:p>
          <a:p>
            <a:pPr rtl="0"/>
            <a:endParaRPr lang="fr-FR" sz="1400" dirty="0"/>
          </a:p>
          <a:p>
            <a:pPr rtl="0"/>
            <a:r>
              <a:rPr lang="fr-FR" sz="1400" b="1" dirty="0"/>
              <a:t>Ne change rien</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fr-FR" dirty="0"/>
              <a:t>Consommation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12" name="Rectangle 11">
            <a:extLst>
              <a:ext uri="{FF2B5EF4-FFF2-40B4-BE49-F238E27FC236}">
                <a16:creationId xmlns:a16="http://schemas.microsoft.com/office/drawing/2014/main" id="{9D7CDC55-8E60-4785-A056-9CB106A8C49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Résultats</a:t>
            </a: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1318536"/>
            <a:ext cx="11418887" cy="5055230"/>
          </a:xfrm>
          <a:prstGeom prst="rect">
            <a:avLst/>
          </a:prstGeom>
          <a:noFill/>
        </p:spPr>
        <p:txBody>
          <a:bodyPr wrap="square" rtlCol="0">
            <a:spAutoFit/>
          </a:bodyPr>
          <a:lstStyle/>
          <a:p>
            <a:pPr marL="285750" indent="-285750">
              <a:buFont typeface="Wingdings" panose="05000000000000000000" pitchFamily="2" charset="2"/>
              <a:buChar char="Ø"/>
            </a:pPr>
            <a:r>
              <a:rPr lang="fr-FR" dirty="0"/>
              <a:t>Résultats peu concluants R</a:t>
            </a:r>
            <a:r>
              <a:rPr lang="fr-FR" dirty="0">
                <a:latin typeface="Avenir Next Condensed" panose="020B0506020202020204" pitchFamily="34" charset="0"/>
              </a:rPr>
              <a:t>²</a:t>
            </a:r>
            <a:r>
              <a:rPr lang="fr-FR" dirty="0"/>
              <a:t> ne dépasse pas 0,64 </a:t>
            </a:r>
            <a:r>
              <a:rPr lang="fr-FR" sz="1400" dirty="0"/>
              <a:t>(au moins 0,7 pour mettre un modèle en prod)*</a:t>
            </a:r>
          </a:p>
          <a:p>
            <a:pPr marL="742950" lvl="1" indent="-285750">
              <a:buFont typeface="Wingdings" panose="05000000000000000000" pitchFamily="2" charset="2"/>
              <a:buChar char="Ø"/>
            </a:pPr>
            <a:r>
              <a:rPr lang="fr-FR" sz="1400" dirty="0"/>
              <a:t>Plus de bâtiments : (bâtiments non résidentiels représentent 1 668 lignes, c’est peu)</a:t>
            </a:r>
          </a:p>
          <a:p>
            <a:endParaRPr lang="fr-FR" dirty="0"/>
          </a:p>
          <a:p>
            <a:pPr marL="285750" indent="-285750">
              <a:buFont typeface="Wingdings" panose="05000000000000000000" pitchFamily="2" charset="2"/>
              <a:buChar char="Ø"/>
            </a:pPr>
            <a:r>
              <a:rPr lang="fr-FR" dirty="0"/>
              <a:t>Pistes amélioration ML:</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Amélioration du </a:t>
            </a:r>
            <a:r>
              <a:rPr lang="fr-FR" dirty="0" err="1"/>
              <a:t>feature</a:t>
            </a:r>
            <a:r>
              <a:rPr lang="fr-FR" dirty="0"/>
              <a:t> engineering</a:t>
            </a:r>
          </a:p>
          <a:p>
            <a:pPr marL="742950" lvl="1" indent="-285750">
              <a:buFont typeface="Wingdings" panose="05000000000000000000" pitchFamily="2" charset="2"/>
              <a:buChar char="Ø"/>
            </a:pPr>
            <a:r>
              <a:rPr lang="fr-FR" dirty="0"/>
              <a:t>Recherche plus poussée d’hyperparamètres </a:t>
            </a:r>
            <a:r>
              <a:rPr lang="fr-FR" sz="1400" dirty="0"/>
              <a:t>(NB : Certaines recherches prennent beaucoup de temps à se compléter)</a:t>
            </a:r>
          </a:p>
          <a:p>
            <a:pPr marL="742950" lvl="1" indent="-285750">
              <a:buFont typeface="Wingdings" panose="05000000000000000000" pitchFamily="2" charset="2"/>
              <a:buChar char="Ø"/>
            </a:pPr>
            <a:r>
              <a:rPr lang="fr-FR" dirty="0"/>
              <a:t>Tests sur d’autres types de modèles de régression</a:t>
            </a:r>
          </a:p>
          <a:p>
            <a:endParaRPr lang="fr-FR" dirty="0"/>
          </a:p>
          <a:p>
            <a:endParaRPr lang="fr-FR" dirty="0"/>
          </a:p>
          <a:p>
            <a:pPr marL="285750" indent="-285750">
              <a:buFont typeface="Wingdings" panose="05000000000000000000" pitchFamily="2" charset="2"/>
              <a:buChar char="Ø"/>
            </a:pPr>
            <a:r>
              <a:rPr lang="fr-FR" dirty="0"/>
              <a:t>Pistes d’amélioration jeu de données:</a:t>
            </a:r>
          </a:p>
          <a:p>
            <a:pPr marL="285750" indent="-285750">
              <a:buFont typeface="Wingdings" panose="05000000000000000000" pitchFamily="2" charset="2"/>
              <a:buChar char="Ø"/>
            </a:pPr>
            <a:endParaRPr lang="fr-FR" dirty="0"/>
          </a:p>
          <a:p>
            <a:pPr marL="742950" lvl="1" indent="-285750">
              <a:buFont typeface="Wingdings" panose="05000000000000000000" pitchFamily="2" charset="2"/>
              <a:buChar char="Ø"/>
            </a:pPr>
            <a:r>
              <a:rPr lang="fr-FR" dirty="0"/>
              <a:t>Information sur le type de construction </a:t>
            </a:r>
            <a:r>
              <a:rPr lang="fr-FR" sz="1400" dirty="0"/>
              <a:t>(matériaux, isolation </a:t>
            </a:r>
            <a:r>
              <a:rPr lang="fr-FR" sz="1400" dirty="0" err="1"/>
              <a:t>etc</a:t>
            </a:r>
            <a:r>
              <a:rPr lang="fr-FR" sz="1400" dirty="0"/>
              <a:t>)</a:t>
            </a:r>
          </a:p>
          <a:p>
            <a:pPr marL="742950" lvl="1" indent="-285750">
              <a:buFont typeface="Wingdings" panose="05000000000000000000" pitchFamily="2" charset="2"/>
              <a:buChar char="Ø"/>
            </a:pPr>
            <a:endParaRPr lang="fr-FR" sz="1400" dirty="0"/>
          </a:p>
          <a:p>
            <a:pPr marL="742950" lvl="1" indent="-285750">
              <a:buFont typeface="Wingdings" panose="05000000000000000000" pitchFamily="2" charset="2"/>
              <a:buChar char="Ø"/>
            </a:pPr>
            <a:endParaRPr lang="fr-FR" sz="1400" dirty="0"/>
          </a:p>
          <a:p>
            <a:pPr marL="285750" indent="-285750">
              <a:buFont typeface="Wingdings" panose="05000000000000000000" pitchFamily="2" charset="2"/>
              <a:buChar char="Ø"/>
            </a:pPr>
            <a:r>
              <a:rPr lang="fr-FR" dirty="0"/>
              <a:t>Temps d’exécution : Dépend du système sur lequel le modèle tourne (gradient </a:t>
            </a:r>
            <a:r>
              <a:rPr lang="fr-FR" dirty="0" err="1"/>
              <a:t>boosting</a:t>
            </a:r>
            <a:r>
              <a:rPr lang="fr-FR" dirty="0"/>
              <a:t>)</a:t>
            </a:r>
          </a:p>
          <a:p>
            <a:pPr marL="285750" indent="-285750">
              <a:buFont typeface="Wingdings" panose="05000000000000000000" pitchFamily="2" charset="2"/>
              <a:buChar char="Ø"/>
            </a:pPr>
            <a:endParaRPr lang="fr-FR" dirty="0"/>
          </a:p>
          <a:p>
            <a:r>
              <a:rPr lang="fr-FR" sz="1050" dirty="0"/>
              <a:t>*</a:t>
            </a:r>
            <a:r>
              <a:rPr lang="fr-FR" sz="1000" dirty="0"/>
              <a:t>Kuhn, M., &amp; Johnson, K. (2013). </a:t>
            </a:r>
            <a:r>
              <a:rPr lang="fr-FR" sz="1000" dirty="0" err="1"/>
              <a:t>Applied</a:t>
            </a:r>
            <a:r>
              <a:rPr lang="fr-FR" sz="1000" dirty="0"/>
              <a:t> </a:t>
            </a:r>
            <a:r>
              <a:rPr lang="fr-FR" sz="1000" dirty="0" err="1"/>
              <a:t>Predictive</a:t>
            </a:r>
            <a:r>
              <a:rPr lang="fr-FR" sz="1000" dirty="0"/>
              <a:t> Modeling.  Springer.</a:t>
            </a:r>
          </a:p>
          <a:p>
            <a:r>
              <a:rPr lang="fr-FR" sz="1000" dirty="0"/>
              <a:t>    James, G., Witten, D., </a:t>
            </a:r>
            <a:r>
              <a:rPr lang="fr-FR" sz="1000" dirty="0" err="1"/>
              <a:t>Hastie</a:t>
            </a:r>
            <a:r>
              <a:rPr lang="fr-FR" sz="1000" dirty="0"/>
              <a:t>, </a:t>
            </a:r>
            <a:r>
              <a:rPr lang="fr-FR" sz="1000" dirty="0" err="1"/>
              <a:t>T</a:t>
            </a:r>
            <a:r>
              <a:rPr lang="fr-FR" sz="1000" dirty="0"/>
              <a:t>., &amp; </a:t>
            </a:r>
            <a:r>
              <a:rPr lang="fr-FR" sz="1000" dirty="0" err="1"/>
              <a:t>Tibshirani</a:t>
            </a:r>
            <a:r>
              <a:rPr lang="fr-FR" sz="1000" dirty="0"/>
              <a:t>, R. (2013). An Introduction to </a:t>
            </a:r>
            <a:r>
              <a:rPr lang="fr-FR" sz="1000" dirty="0" err="1"/>
              <a:t>Statistical</a:t>
            </a:r>
            <a:r>
              <a:rPr lang="fr-FR" sz="1000" dirty="0"/>
              <a:t> Learning: </a:t>
            </a:r>
            <a:r>
              <a:rPr lang="fr-FR" sz="1000" dirty="0" err="1"/>
              <a:t>with</a:t>
            </a:r>
            <a:r>
              <a:rPr lang="fr-FR" sz="1000" dirty="0"/>
              <a:t> Applications in R. Springer.</a:t>
            </a:r>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fr-FR" dirty="0"/>
              <a:t>Merci</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Avenir Next Condensed" panose="020B0506020202020204"/>
                <a:cs typeface="Arabic Typesetting" panose="020F0502020204030204" pitchFamily="34" charset="0"/>
              </a:rPr>
              <a:t>1. Problématique</a:t>
            </a: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2691</TotalTime>
  <Words>1594</Words>
  <Application>Microsoft Macintosh PowerPoint</Application>
  <PresentationFormat>Grand écran</PresentationFormat>
  <Paragraphs>288</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Sommaire </vt:lpstr>
      <vt:lpstr>1. Problem statement</vt:lpstr>
      <vt:lpstr>Objectives</vt:lpstr>
      <vt:lpstr>2. Provided data</vt:lpstr>
      <vt:lpstr>Relevés structurels et énergétiques</vt:lpstr>
      <vt:lpstr>Energy assessments</vt:lpstr>
      <vt:lpstr>Target Variables</vt:lpstr>
      <vt:lpstr>3. Data Cleaning and Preliminary Analysis</vt:lpstr>
      <vt:lpstr>Nettoyage &amp; Analyses préliminaires</vt:lpstr>
      <vt:lpstr>Nettoyage &amp; Analyses préliminaires</vt:lpstr>
      <vt:lpstr>Nettoyage &amp; Analyses préliminaires</vt:lpstr>
      <vt:lpstr>Categorical variable transformation </vt:lpstr>
      <vt:lpstr>Categorical variable transformation </vt:lpstr>
      <vt:lpstr>Categorical variable transformation ENCODING </vt:lpstr>
      <vt:lpstr>Métriques de suppression</vt:lpstr>
      <vt:lpstr>4. ModELING</vt:lpstr>
      <vt:lpstr>Choix des modèles</vt:lpstr>
      <vt:lpstr>Procédure générale</vt:lpstr>
      <vt:lpstr>Forêt aléatoire</vt:lpstr>
      <vt:lpstr>Forêt aléatoire – Sélection des hyperparamètres</vt:lpstr>
      <vt:lpstr>5. Résultats</vt:lpstr>
      <vt:lpstr>Ensemble des modèles - Consommation</vt:lpstr>
      <vt:lpstr>Ensemble des modèles - Emissions</vt:lpstr>
      <vt:lpstr>Forêt aléatoire – hyperparamètres</vt:lpstr>
      <vt:lpstr>Energy star score - consommation</vt:lpstr>
      <vt:lpstr>Energy star score - émissions</vt:lpstr>
      <vt:lpstr>Energy Star Score</vt:lpstr>
      <vt:lpstr>6. Conclusion</vt:lpstr>
      <vt:lpstr>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346</cp:revision>
  <dcterms:created xsi:type="dcterms:W3CDTF">2024-05-17T07:19:39Z</dcterms:created>
  <dcterms:modified xsi:type="dcterms:W3CDTF">2025-04-18T20:54:43Z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